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3" r:id="rId1"/>
  </p:sldMasterIdLst>
  <p:sldIdLst>
    <p:sldId id="268" r:id="rId2"/>
    <p:sldId id="280" r:id="rId3"/>
    <p:sldId id="282" r:id="rId4"/>
    <p:sldId id="284" r:id="rId5"/>
    <p:sldId id="278" r:id="rId6"/>
    <p:sldId id="258" r:id="rId7"/>
    <p:sldId id="271" r:id="rId8"/>
    <p:sldId id="274" r:id="rId9"/>
    <p:sldId id="273" r:id="rId10"/>
    <p:sldId id="259" r:id="rId11"/>
    <p:sldId id="285" r:id="rId12"/>
    <p:sldId id="264" r:id="rId13"/>
    <p:sldId id="277" r:id="rId14"/>
    <p:sldId id="276" r:id="rId15"/>
    <p:sldId id="275" r:id="rId16"/>
    <p:sldId id="266" r:id="rId17"/>
    <p:sldId id="272" r:id="rId18"/>
    <p:sldId id="287" r:id="rId19"/>
    <p:sldId id="288" r:id="rId20"/>
    <p:sldId id="289" r:id="rId21"/>
    <p:sldId id="290" r:id="rId22"/>
    <p:sldId id="261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00FF"/>
    <a:srgbClr val="CC0066"/>
    <a:srgbClr val="006666"/>
    <a:srgbClr val="FFFF00"/>
    <a:srgbClr val="FF99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206"/>
        <p:guide pos="29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20716-94F9-43AF-8EFC-371DD20128D8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9748B-A3D2-470E-B7B1-917FEFE4E0B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0750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94C66-1C90-44FB-A1E5-BD3089E4E9C0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27D5E-987C-4D49-A070-1E13492366E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257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B5A8E-E0DE-4282-B5DA-2B49A7311AFB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64858-F106-4357-9D9D-BA06B2F51CF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4163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1F887-B6AA-4130-A27E-F28D83CFB095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C05C0-5223-4332-9ED2-04E540D0C6B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3758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9AA68-C209-4675-AE39-9199B101BAD1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4158C-063D-4E3C-8BAF-AF6340F5CFC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234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ACF3F-9820-49CA-AA9B-1E804082F61C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41067-90CB-42C2-8D83-A53530E77B9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6987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D7770-B573-4D24-A610-95F35E2BB20F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EB2EB-0FB1-414C-828D-7E3FE07B0C8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9982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EC064-5623-4BD3-8751-4920496C846A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5E14D-82A8-4EB6-AD63-A53340776E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707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CACA-EC82-40A2-B37A-30BEA1261CC1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B8579-EAA9-4CBF-A698-E0A678EC85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184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BE568-D7B1-4A3F-9422-53D7570F93D5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17F72-8C09-4A44-89AE-DEEF593B9B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88734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34F82-9338-4DD0-84AA-E038750BBA03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BCB36-9E65-4502-87C6-BBFA149CF5A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762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7F032-6C11-4627-9A6B-65A0ABC52FD2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27A30-028C-4397-9B5C-173C27153F4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509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15B6FD8F-322E-4601-B022-5930E3B4977A}" type="datetimeFigureOut">
              <a:rPr lang="zh-CN" altLang="en-US"/>
              <a:pPr>
                <a:defRPr/>
              </a:pPr>
              <a:t>2015/8/25 Tuesday</a:t>
            </a:fld>
            <a:endParaRPr lang="en-US" altLang="zh-CN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FD2EE19-C562-413F-96C1-795AADBF61D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  <p:sldLayoutId id="21474841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971550" y="2155825"/>
            <a:ext cx="79581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第五节  两栖动物和爬行动物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428625" y="3790950"/>
            <a:ext cx="752316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长城特圆体" pitchFamily="49" charset="-122"/>
                <a:ea typeface="长城特圆体" pitchFamily="49" charset="-122"/>
              </a:rPr>
              <a:t>4</a:t>
            </a:r>
            <a:r>
              <a:rPr lang="zh-CN" altLang="en-US" sz="3600" b="1">
                <a:latin typeface="长城特圆体" pitchFamily="49" charset="-122"/>
                <a:ea typeface="长城特圆体" pitchFamily="49" charset="-122"/>
              </a:rPr>
              <a:t>、两栖动物与人类的关系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971550" y="333375"/>
            <a:ext cx="738187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en-US" sz="3600" b="1">
                <a:latin typeface="黑体" pitchFamily="49" charset="-122"/>
                <a:ea typeface="黑体" pitchFamily="49" charset="-122"/>
              </a:rPr>
              <a:t>3、</a:t>
            </a:r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两栖动物</a:t>
            </a:r>
            <a:r>
              <a:rPr lang="en-US" altLang="en-US" sz="3600" b="1">
                <a:latin typeface="黑体" pitchFamily="49" charset="-122"/>
                <a:ea typeface="黑体" pitchFamily="49" charset="-122"/>
              </a:rPr>
              <a:t>的主要特征</a:t>
            </a:r>
            <a:endParaRPr lang="zh-CN" altLang="en-US" sz="3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542925" y="1196975"/>
            <a:ext cx="8172450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（</a:t>
            </a:r>
            <a:r>
              <a:rPr lang="en-US" altLang="zh-CN" sz="3200" b="1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1</a:t>
            </a:r>
            <a:r>
              <a:rPr lang="zh-CN" altLang="en-US" sz="3200" b="1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）幼体生活在水中，用鳃呼吸；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（</a:t>
            </a:r>
            <a:r>
              <a:rPr lang="en-US" altLang="zh-CN" sz="3200" b="1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2</a:t>
            </a:r>
            <a:r>
              <a:rPr lang="zh-CN" altLang="en-US" sz="3200" b="1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）成体大多生活在陆地上，也可以在水中游泳，用肺呼吸，皮肤可以辅助呼吸。</a:t>
            </a:r>
            <a:endParaRPr lang="en-US" altLang="zh-CN" sz="3200" b="1">
              <a:solidFill>
                <a:srgbClr val="0000FF"/>
              </a:solidFill>
              <a:latin typeface="交通标志专用字体" pitchFamily="2" charset="-122"/>
              <a:ea typeface="交通标志专用字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（</a:t>
            </a:r>
            <a:r>
              <a:rPr lang="en-US" altLang="zh-CN" sz="3200" b="1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3</a:t>
            </a:r>
            <a:r>
              <a:rPr lang="zh-CN" altLang="en-US" sz="3200" b="1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）体外受精，生殖发育离不开水</a:t>
            </a:r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428625" y="4643438"/>
            <a:ext cx="6840538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>
                <a:ea typeface="交通标志专用字体" pitchFamily="2" charset="-122"/>
              </a:rPr>
              <a:t>       </a:t>
            </a:r>
            <a:r>
              <a:rPr lang="zh-CN" altLang="en-US" sz="3200">
                <a:ea typeface="交通标志专用字体" pitchFamily="2" charset="-122"/>
              </a:rPr>
              <a:t>农田害虫的天敌；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>
                <a:ea typeface="交通标志专用字体" pitchFamily="2" charset="-122"/>
              </a:rPr>
              <a:t>      禁止对它们滥捕乱杀。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5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5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5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5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38113" y="3709988"/>
            <a:ext cx="49053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0000FF"/>
                </a:solidFill>
              </a:rPr>
              <a:t>蜥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0000FF"/>
                </a:solidFill>
              </a:rPr>
              <a:t>蜴</a:t>
            </a:r>
          </a:p>
        </p:txBody>
      </p:sp>
      <p:sp>
        <p:nvSpPr>
          <p:cNvPr id="12291" name="AutoShape 3"/>
          <p:cNvSpPr>
            <a:spLocks/>
          </p:cNvSpPr>
          <p:nvPr/>
        </p:nvSpPr>
        <p:spPr bwMode="auto">
          <a:xfrm>
            <a:off x="762000" y="2011363"/>
            <a:ext cx="214313" cy="4346575"/>
          </a:xfrm>
          <a:prstGeom prst="leftBrace">
            <a:avLst>
              <a:gd name="adj1" fmla="val 16901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84263" y="1743075"/>
            <a:ext cx="619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颈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084263" y="2570163"/>
            <a:ext cx="1427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/>
              <a:t>四肢短小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071563" y="3362325"/>
            <a:ext cx="1912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/>
              <a:t>皮肤干燥，表面覆盖角质的鳞片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643188" y="1752600"/>
            <a:ext cx="6246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头能灵活转动，便于觅食和避敌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084263" y="4683125"/>
            <a:ext cx="1309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/>
              <a:t>肺发达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235325" y="4664075"/>
            <a:ext cx="5837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能满足在陆地上对氧气的需求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084263" y="5418138"/>
            <a:ext cx="1946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/>
              <a:t>陆地产卵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/>
              <a:t>有卵壳保护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476625" y="5686425"/>
            <a:ext cx="5667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</a:rPr>
              <a:t>生殖和发育过程摆脱了对水的依赖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28625" y="1000125"/>
            <a:ext cx="6797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宋体" pitchFamily="2" charset="-122"/>
              </a:rPr>
              <a:t>1.</a:t>
            </a:r>
            <a:r>
              <a:rPr lang="zh-CN" altLang="en-US" sz="3200" b="1">
                <a:latin typeface="宋体" pitchFamily="2" charset="-122"/>
              </a:rPr>
              <a:t>爬行动物对陆地环境的适应</a:t>
            </a: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1643063" y="1954213"/>
            <a:ext cx="985837" cy="107950"/>
          </a:xfrm>
          <a:prstGeom prst="rightArrow">
            <a:avLst>
              <a:gd name="adj1" fmla="val 50000"/>
              <a:gd name="adj2" fmla="val 228309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2214563" y="4894263"/>
            <a:ext cx="985837" cy="107950"/>
          </a:xfrm>
          <a:prstGeom prst="rightArrow">
            <a:avLst>
              <a:gd name="adj1" fmla="val 50000"/>
              <a:gd name="adj2" fmla="val 228309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2571750" y="5818188"/>
            <a:ext cx="779463" cy="107950"/>
          </a:xfrm>
          <a:prstGeom prst="rightArrow">
            <a:avLst>
              <a:gd name="adj1" fmla="val 50000"/>
              <a:gd name="adj2" fmla="val 180515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559175" y="2574925"/>
            <a:ext cx="4441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能贴地面迅速爬行</a:t>
            </a:r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2563813" y="2779713"/>
            <a:ext cx="985837" cy="107950"/>
          </a:xfrm>
          <a:prstGeom prst="rightArrow">
            <a:avLst>
              <a:gd name="adj1" fmla="val 50000"/>
              <a:gd name="adj2" fmla="val 228309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3432175" y="3662363"/>
            <a:ext cx="5497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</a:rPr>
              <a:t>保护身体，减少体内水分的蒸发</a:t>
            </a:r>
          </a:p>
        </p:txBody>
      </p:sp>
      <p:sp>
        <p:nvSpPr>
          <p:cNvPr id="14355" name="AutoShape 19"/>
          <p:cNvSpPr>
            <a:spLocks noChangeArrowheads="1"/>
          </p:cNvSpPr>
          <p:nvPr/>
        </p:nvSpPr>
        <p:spPr bwMode="auto">
          <a:xfrm>
            <a:off x="2786063" y="3870325"/>
            <a:ext cx="546100" cy="117475"/>
          </a:xfrm>
          <a:prstGeom prst="rightArrow">
            <a:avLst>
              <a:gd name="adj1" fmla="val 50000"/>
              <a:gd name="adj2" fmla="val 116216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8" name="Text Box 2"/>
          <p:cNvSpPr txBox="1">
            <a:spLocks noChangeArrowheads="1"/>
          </p:cNvSpPr>
          <p:nvPr/>
        </p:nvSpPr>
        <p:spPr bwMode="auto">
          <a:xfrm>
            <a:off x="428625" y="214313"/>
            <a:ext cx="36004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二、爬行动物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1" grpId="0" autoUpdateAnimBg="0"/>
      <p:bldP spid="14342" grpId="0" autoUpdateAnimBg="0"/>
      <p:bldP spid="14343" grpId="0" autoUpdateAnimBg="0"/>
      <p:bldP spid="14344" grpId="0" autoUpdateAnimBg="0"/>
      <p:bldP spid="14345" grpId="0" autoUpdateAnimBg="0"/>
      <p:bldP spid="14346" grpId="0" autoUpdateAnimBg="0"/>
      <p:bldP spid="14347" grpId="0" autoUpdateAnimBg="0"/>
      <p:bldP spid="14349" grpId="0" animBg="1"/>
      <p:bldP spid="14350" grpId="0" animBg="1"/>
      <p:bldP spid="14351" grpId="0" animBg="1"/>
      <p:bldP spid="14352" grpId="0" autoUpdateAnimBg="0"/>
      <p:bldP spid="14353" grpId="0" animBg="1"/>
      <p:bldP spid="14354" grpId="0" autoUpdateAnimBg="0"/>
      <p:bldP spid="143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8"/>
          <p:cNvSpPr txBox="1">
            <a:spLocks noChangeArrowheads="1"/>
          </p:cNvSpPr>
          <p:nvPr/>
        </p:nvSpPr>
        <p:spPr bwMode="auto">
          <a:xfrm>
            <a:off x="1258888" y="404813"/>
            <a:ext cx="7524750" cy="384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latin typeface="长城特圆体" pitchFamily="49" charset="-122"/>
                <a:ea typeface="长城特圆体" pitchFamily="49" charset="-122"/>
              </a:rPr>
              <a:t>2</a:t>
            </a:r>
            <a:r>
              <a:rPr lang="zh-CN" altLang="en-US" sz="3600">
                <a:latin typeface="长城特圆体" pitchFamily="49" charset="-122"/>
                <a:ea typeface="长城特圆体" pitchFamily="49" charset="-122"/>
              </a:rPr>
              <a:t>、其他爬行动物：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</a:t>
            </a:r>
            <a:r>
              <a:rPr lang="zh-CN" altLang="en-US" sz="3200">
                <a:solidFill>
                  <a:srgbClr val="FF0000"/>
                </a:solidFill>
                <a:latin typeface="交通标志专用字体" pitchFamily="2" charset="-122"/>
                <a:ea typeface="交通标志专用字体" pitchFamily="2" charset="-122"/>
              </a:rPr>
              <a:t>龟</a:t>
            </a: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鳖、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蛇、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鳄、</a:t>
            </a:r>
            <a:r>
              <a:rPr lang="zh-CN" altLang="en-US" sz="3200">
                <a:latin typeface="交通标志专用字体" pitchFamily="2" charset="-122"/>
                <a:ea typeface="交通标志专用字体" pitchFamily="2" charset="-122"/>
              </a:rPr>
              <a:t> </a:t>
            </a:r>
          </a:p>
        </p:txBody>
      </p:sp>
      <p:pic>
        <p:nvPicPr>
          <p:cNvPr id="13315" name="Picture 11" descr="20110627172502-574446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341438"/>
            <a:ext cx="6048375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20110627172502-574446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341438"/>
            <a:ext cx="6048375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258888" y="404813"/>
            <a:ext cx="7524750" cy="384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latin typeface="长城特圆体" pitchFamily="49" charset="-122"/>
                <a:ea typeface="长城特圆体" pitchFamily="49" charset="-122"/>
              </a:rPr>
              <a:t>2</a:t>
            </a:r>
            <a:r>
              <a:rPr lang="zh-CN" altLang="en-US" sz="3600">
                <a:latin typeface="长城特圆体" pitchFamily="49" charset="-122"/>
                <a:ea typeface="长城特圆体" pitchFamily="49" charset="-122"/>
              </a:rPr>
              <a:t>、其他爬行动物：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龟、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</a:t>
            </a:r>
            <a:r>
              <a:rPr lang="zh-CN" altLang="en-US" sz="3200">
                <a:solidFill>
                  <a:srgbClr val="FF0000"/>
                </a:solidFill>
                <a:latin typeface="交通标志专用字体" pitchFamily="2" charset="-122"/>
                <a:ea typeface="交通标志专用字体" pitchFamily="2" charset="-122"/>
              </a:rPr>
              <a:t>鳖</a:t>
            </a: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蛇、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鳄、</a:t>
            </a:r>
            <a:r>
              <a:rPr lang="zh-CN" altLang="en-US" sz="3200">
                <a:latin typeface="交通标志专用字体" pitchFamily="2" charset="-122"/>
                <a:ea typeface="交通标志专用字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759d76639aa8f466b7b675d393acb6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341438"/>
            <a:ext cx="6048375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258888" y="404813"/>
            <a:ext cx="7524750" cy="384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latin typeface="长城特圆体" pitchFamily="49" charset="-122"/>
                <a:ea typeface="长城特圆体" pitchFamily="49" charset="-122"/>
              </a:rPr>
              <a:t>2</a:t>
            </a:r>
            <a:r>
              <a:rPr lang="zh-CN" altLang="en-US" sz="3600">
                <a:latin typeface="长城特圆体" pitchFamily="49" charset="-122"/>
                <a:ea typeface="长城特圆体" pitchFamily="49" charset="-122"/>
              </a:rPr>
              <a:t>、其他爬行动物：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龟、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鳖、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</a:t>
            </a:r>
            <a:r>
              <a:rPr lang="zh-CN" altLang="en-US" sz="3200">
                <a:solidFill>
                  <a:srgbClr val="FF0000"/>
                </a:solidFill>
                <a:latin typeface="交通标志专用字体" pitchFamily="2" charset="-122"/>
                <a:ea typeface="交通标志专用字体" pitchFamily="2" charset="-122"/>
              </a:rPr>
              <a:t>蛇</a:t>
            </a: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鳄、</a:t>
            </a:r>
            <a:r>
              <a:rPr lang="zh-CN" altLang="en-US" sz="3200">
                <a:latin typeface="交通标志专用字体" pitchFamily="2" charset="-122"/>
                <a:ea typeface="交通标志专用字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20110627172502-574446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12875"/>
            <a:ext cx="590550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1258888" y="404813"/>
            <a:ext cx="7524750" cy="384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latin typeface="长城特圆体" pitchFamily="49" charset="-122"/>
                <a:ea typeface="长城特圆体" pitchFamily="49" charset="-122"/>
              </a:rPr>
              <a:t>2</a:t>
            </a:r>
            <a:r>
              <a:rPr lang="zh-CN" altLang="en-US" sz="3600">
                <a:latin typeface="长城特圆体" pitchFamily="49" charset="-122"/>
                <a:ea typeface="长城特圆体" pitchFamily="49" charset="-122"/>
              </a:rPr>
              <a:t>、其他爬行动物：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龟、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鳖、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蛇、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</a:t>
            </a:r>
            <a:r>
              <a:rPr lang="zh-CN" altLang="en-US" sz="3200">
                <a:solidFill>
                  <a:srgbClr val="FF0000"/>
                </a:solidFill>
                <a:latin typeface="交通标志专用字体" pitchFamily="2" charset="-122"/>
                <a:ea typeface="交通标志专用字体" pitchFamily="2" charset="-122"/>
              </a:rPr>
              <a:t>鳄</a:t>
            </a:r>
            <a:r>
              <a:rPr lang="zh-CN" altLang="en-US" sz="32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、</a:t>
            </a:r>
            <a:r>
              <a:rPr lang="zh-CN" altLang="en-US" sz="3200">
                <a:latin typeface="交通标志专用字体" pitchFamily="2" charset="-122"/>
                <a:ea typeface="交通标志专用字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187450" y="620713"/>
            <a:ext cx="752475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4000" b="1">
                <a:latin typeface="长城特圆体" pitchFamily="49" charset="-122"/>
                <a:ea typeface="长城特圆体" pitchFamily="49" charset="-122"/>
              </a:rPr>
              <a:t>3</a:t>
            </a:r>
            <a:r>
              <a:rPr lang="en-US" altLang="en-US" sz="4000" b="1">
                <a:latin typeface="长城特圆体" pitchFamily="49" charset="-122"/>
                <a:ea typeface="长城特圆体" pitchFamily="49" charset="-122"/>
              </a:rPr>
              <a:t>、</a:t>
            </a:r>
            <a:r>
              <a:rPr lang="zh-CN" altLang="en-US" sz="4000" b="1">
                <a:latin typeface="长城特圆体" pitchFamily="49" charset="-122"/>
                <a:ea typeface="长城特圆体" pitchFamily="49" charset="-122"/>
              </a:rPr>
              <a:t>爬行动物</a:t>
            </a:r>
            <a:r>
              <a:rPr lang="en-US" altLang="en-US" sz="4000" b="1">
                <a:latin typeface="长城特圆体" pitchFamily="49" charset="-122"/>
                <a:ea typeface="长城特圆体" pitchFamily="49" charset="-122"/>
              </a:rPr>
              <a:t>的主要特征</a:t>
            </a:r>
            <a:endParaRPr lang="zh-CN" altLang="en-US" sz="4000" b="1">
              <a:latin typeface="长城特圆体" pitchFamily="49" charset="-122"/>
              <a:ea typeface="长城特圆体" pitchFamily="49" charset="-122"/>
            </a:endParaRPr>
          </a:p>
        </p:txBody>
      </p:sp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1692275" y="1700213"/>
            <a:ext cx="583247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40000"/>
              </a:spcBef>
            </a:pPr>
            <a:r>
              <a:rPr lang="zh-CN" altLang="en-US" sz="3000" b="1">
                <a:solidFill>
                  <a:srgbClr val="0000FF"/>
                </a:solidFill>
                <a:ea typeface="交通标志专用字体" pitchFamily="2" charset="-122"/>
              </a:rPr>
              <a:t>    </a:t>
            </a:r>
            <a:r>
              <a:rPr lang="zh-CN" altLang="en-US" sz="3200" b="1">
                <a:solidFill>
                  <a:srgbClr val="0000FF"/>
                </a:solidFill>
                <a:ea typeface="交通标志专用字体" pitchFamily="2" charset="-122"/>
              </a:rPr>
              <a:t>体表覆盖角质的鳞片或甲；</a:t>
            </a:r>
          </a:p>
          <a:p>
            <a:pPr eaLnBrk="1" hangingPunct="1">
              <a:lnSpc>
                <a:spcPct val="150000"/>
              </a:lnSpc>
              <a:spcBef>
                <a:spcPct val="40000"/>
              </a:spcBef>
            </a:pPr>
            <a:r>
              <a:rPr lang="zh-CN" altLang="en-US" sz="3200" b="1">
                <a:solidFill>
                  <a:srgbClr val="0000FF"/>
                </a:solidFill>
                <a:ea typeface="交通标志专用字体" pitchFamily="2" charset="-122"/>
              </a:rPr>
              <a:t>    用肺呼吸；</a:t>
            </a:r>
          </a:p>
          <a:p>
            <a:pPr eaLnBrk="1" hangingPunct="1">
              <a:lnSpc>
                <a:spcPct val="150000"/>
              </a:lnSpc>
              <a:spcBef>
                <a:spcPct val="40000"/>
              </a:spcBef>
            </a:pPr>
            <a:r>
              <a:rPr lang="zh-CN" altLang="en-US" sz="3200" b="1">
                <a:solidFill>
                  <a:srgbClr val="0000FF"/>
                </a:solidFill>
                <a:ea typeface="交通标志专用字体" pitchFamily="2" charset="-122"/>
              </a:rPr>
              <a:t>    在陆地上产卵，卵表面有坚韧的卵壳。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4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971550" y="549275"/>
            <a:ext cx="73818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latin typeface="长城特圆体" pitchFamily="49" charset="-122"/>
                <a:ea typeface="长城特圆体" pitchFamily="49" charset="-122"/>
              </a:rPr>
              <a:t>4</a:t>
            </a:r>
            <a:r>
              <a:rPr lang="zh-CN" altLang="en-US" sz="3600">
                <a:latin typeface="长城特圆体" pitchFamily="49" charset="-122"/>
                <a:ea typeface="长城特圆体" pitchFamily="49" charset="-122"/>
              </a:rPr>
              <a:t>、爬行动物与人类生活的关系：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>
                <a:latin typeface="交通标志专用字体" pitchFamily="2" charset="-122"/>
                <a:ea typeface="交通标志专用字体" pitchFamily="2" charset="-122"/>
              </a:rPr>
              <a:t>        </a:t>
            </a:r>
            <a:r>
              <a:rPr lang="zh-CN" altLang="en-US" sz="36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食用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6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     药用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6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       捕食害虫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1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1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1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1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692275" y="188913"/>
            <a:ext cx="5280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/>
              <a:t>比较两栖动物和爬行动物</a:t>
            </a:r>
          </a:p>
        </p:txBody>
      </p:sp>
      <p:graphicFrame>
        <p:nvGraphicFramePr>
          <p:cNvPr id="13375" name="Group 63"/>
          <p:cNvGraphicFramePr>
            <a:graphicFrameLocks noGrp="1"/>
          </p:cNvGraphicFramePr>
          <p:nvPr/>
        </p:nvGraphicFramePr>
        <p:xfrm>
          <a:off x="36513" y="808038"/>
          <a:ext cx="8893175" cy="6049962"/>
        </p:xfrm>
        <a:graphic>
          <a:graphicData uri="http://schemas.openxmlformats.org/drawingml/2006/table">
            <a:tbl>
              <a:tblPr/>
              <a:tblGrid>
                <a:gridCol w="2146300"/>
                <a:gridCol w="2930525"/>
                <a:gridCol w="3816350"/>
              </a:tblGrid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方正楷体简体" pitchFamily="2" charset="-122"/>
                        </a:rPr>
                        <a:t>两栖动物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方正楷体简体" pitchFamily="2" charset="-122"/>
                        </a:rPr>
                        <a:t>爬行动物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8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ea typeface="方正楷体简体" pitchFamily="2" charset="-122"/>
                        </a:rPr>
                        <a:t>身体分部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ea typeface="方正楷体简体" pitchFamily="2" charset="-122"/>
                        </a:rPr>
                        <a:t>皮肤和覆盖物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55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ea typeface="方正楷体简体" pitchFamily="2" charset="-122"/>
                        </a:rPr>
                        <a:t>呼吸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1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ea typeface="方正楷体简体" pitchFamily="2" charset="-122"/>
                        </a:rPr>
                        <a:t>生殖和发育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8" name="Rectangle 36"/>
          <p:cNvSpPr>
            <a:spLocks noChangeArrowheads="1"/>
          </p:cNvSpPr>
          <p:nvPr/>
        </p:nvSpPr>
        <p:spPr bwMode="auto">
          <a:xfrm>
            <a:off x="2232025" y="1557338"/>
            <a:ext cx="27352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rgbClr val="0000FF"/>
                </a:solidFill>
                <a:ea typeface="楷体_GB2312" pitchFamily="1" charset="-122"/>
              </a:rPr>
              <a:t>身体分头、躯干、四肢、尾四部分。</a:t>
            </a:r>
          </a:p>
        </p:txBody>
      </p:sp>
      <p:sp>
        <p:nvSpPr>
          <p:cNvPr id="13349" name="Rectangle 37"/>
          <p:cNvSpPr>
            <a:spLocks noChangeArrowheads="1"/>
          </p:cNvSpPr>
          <p:nvPr/>
        </p:nvSpPr>
        <p:spPr bwMode="auto">
          <a:xfrm>
            <a:off x="5219700" y="1557338"/>
            <a:ext cx="33845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rgbClr val="0000FF"/>
                </a:solidFill>
                <a:ea typeface="楷体_GB2312" pitchFamily="1" charset="-122"/>
              </a:rPr>
              <a:t>身体分头、颈、躯干、四肢、尾五部分。</a:t>
            </a:r>
          </a:p>
        </p:txBody>
      </p:sp>
      <p:sp>
        <p:nvSpPr>
          <p:cNvPr id="13350" name="Rectangle 38"/>
          <p:cNvSpPr>
            <a:spLocks noChangeArrowheads="1"/>
          </p:cNvSpPr>
          <p:nvPr/>
        </p:nvSpPr>
        <p:spPr bwMode="auto">
          <a:xfrm>
            <a:off x="2232025" y="2708275"/>
            <a:ext cx="26638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ea typeface="楷体_GB2312" pitchFamily="1" charset="-122"/>
              </a:rPr>
              <a:t>皮肤裸露、湿润，没有覆盖物。</a:t>
            </a:r>
          </a:p>
        </p:txBody>
      </p:sp>
      <p:sp>
        <p:nvSpPr>
          <p:cNvPr id="13351" name="Rectangle 39"/>
          <p:cNvSpPr>
            <a:spLocks noChangeArrowheads="1"/>
          </p:cNvSpPr>
          <p:nvPr/>
        </p:nvSpPr>
        <p:spPr bwMode="auto">
          <a:xfrm>
            <a:off x="5076825" y="2708275"/>
            <a:ext cx="3492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ea typeface="楷体_GB2312" pitchFamily="1" charset="-122"/>
              </a:rPr>
              <a:t>皮肤表面有角质鳞片，干燥。</a:t>
            </a:r>
          </a:p>
        </p:txBody>
      </p:sp>
      <p:sp>
        <p:nvSpPr>
          <p:cNvPr id="13352" name="Rectangle 40"/>
          <p:cNvSpPr>
            <a:spLocks noChangeArrowheads="1"/>
          </p:cNvSpPr>
          <p:nvPr/>
        </p:nvSpPr>
        <p:spPr bwMode="auto">
          <a:xfrm>
            <a:off x="2232025" y="3789363"/>
            <a:ext cx="2663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ea typeface="楷体_GB2312" pitchFamily="1" charset="-122"/>
              </a:rPr>
              <a:t>幼体用鳃呼吸，成体用肺呼吸，皮肤辅助呼吸。</a:t>
            </a:r>
          </a:p>
        </p:txBody>
      </p:sp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5400675" y="3860800"/>
            <a:ext cx="1562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ea typeface="楷体_GB2312" pitchFamily="1" charset="-122"/>
              </a:rPr>
              <a:t>用肺呼吸。</a:t>
            </a: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2087563" y="5373688"/>
            <a:ext cx="28797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  <a:ea typeface="楷体_GB2312" pitchFamily="1" charset="-122"/>
              </a:rPr>
              <a:t>卵生，体外受精</a:t>
            </a:r>
            <a:r>
              <a:rPr lang="zh-CN" altLang="en-US" sz="2400" b="1">
                <a:ea typeface="楷体_GB2312" pitchFamily="1" charset="-122"/>
              </a:rPr>
              <a:t>，生殖离不开水，变态发育。</a:t>
            </a:r>
          </a:p>
        </p:txBody>
      </p:sp>
      <p:sp>
        <p:nvSpPr>
          <p:cNvPr id="13355" name="Rectangle 43"/>
          <p:cNvSpPr>
            <a:spLocks noChangeArrowheads="1"/>
          </p:cNvSpPr>
          <p:nvPr/>
        </p:nvSpPr>
        <p:spPr bwMode="auto">
          <a:xfrm>
            <a:off x="5183188" y="5305425"/>
            <a:ext cx="35655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  <a:ea typeface="楷体_GB2312" pitchFamily="1" charset="-122"/>
              </a:rPr>
              <a:t>卵生，体内受精</a:t>
            </a:r>
            <a:r>
              <a:rPr lang="zh-CN" altLang="en-US" sz="2400" b="1">
                <a:ea typeface="楷体_GB2312" pitchFamily="1" charset="-122"/>
              </a:rPr>
              <a:t>，生殖和发育脱离了水的限制，卵表面有坚韧的卵壳，发育过程无变态。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8" grpId="0"/>
      <p:bldP spid="13349" grpId="0"/>
      <p:bldP spid="13350" grpId="0"/>
      <p:bldP spid="13351" grpId="0"/>
      <p:bldP spid="13352" grpId="0"/>
      <p:bldP spid="13353" grpId="0"/>
      <p:bldP spid="13354" grpId="0"/>
      <p:bldP spid="133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79463"/>
            <a:ext cx="9623425" cy="5018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1</a:t>
            </a:r>
            <a:r>
              <a:rPr lang="zh-CN" altLang="en-US" sz="3200" b="1" dirty="0">
                <a:latin typeface="+mn-ea"/>
                <a:ea typeface="+mn-ea"/>
              </a:rPr>
              <a:t>、青蛙的幼体和成体的呼吸器官分别是（    ）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  A</a:t>
            </a:r>
            <a:r>
              <a:rPr lang="zh-CN" altLang="en-US" sz="3200" b="1" dirty="0">
                <a:latin typeface="+mn-ea"/>
                <a:ea typeface="+mn-ea"/>
              </a:rPr>
              <a:t>、鳃；肺和皮肤      </a:t>
            </a:r>
            <a:r>
              <a:rPr lang="en-US" altLang="zh-CN" sz="3200" b="1" dirty="0">
                <a:latin typeface="+mn-ea"/>
                <a:ea typeface="+mn-ea"/>
              </a:rPr>
              <a:t>B</a:t>
            </a:r>
            <a:r>
              <a:rPr lang="zh-CN" altLang="en-US" sz="3200" b="1" dirty="0">
                <a:latin typeface="+mn-ea"/>
                <a:ea typeface="+mn-ea"/>
              </a:rPr>
              <a:t>、肺；皮肤和肺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  C</a:t>
            </a:r>
            <a:r>
              <a:rPr lang="zh-CN" altLang="en-US" sz="3200" b="1" dirty="0">
                <a:latin typeface="+mn-ea"/>
                <a:ea typeface="+mn-ea"/>
              </a:rPr>
              <a:t>、鳃；皮肤          </a:t>
            </a:r>
            <a:r>
              <a:rPr lang="en-US" altLang="zh-CN" sz="3200" b="1" dirty="0">
                <a:latin typeface="+mn-ea"/>
                <a:ea typeface="+mn-ea"/>
              </a:rPr>
              <a:t>D</a:t>
            </a:r>
            <a:r>
              <a:rPr lang="zh-CN" altLang="en-US" sz="3200" b="1" dirty="0">
                <a:latin typeface="+mn-ea"/>
                <a:ea typeface="+mn-ea"/>
              </a:rPr>
              <a:t>、鳃；气管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2</a:t>
            </a:r>
            <a:r>
              <a:rPr lang="zh-CN" altLang="en-US" sz="3200" b="1" dirty="0">
                <a:latin typeface="+mn-ea"/>
                <a:ea typeface="+mn-ea"/>
              </a:rPr>
              <a:t>、青蛙皮肤裸露而湿润的主要意义是（    ）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  A</a:t>
            </a:r>
            <a:r>
              <a:rPr lang="zh-CN" altLang="en-US" sz="3200" b="1" dirty="0">
                <a:latin typeface="+mn-ea"/>
                <a:ea typeface="+mn-ea"/>
              </a:rPr>
              <a:t>、保护体内水分不散失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  B</a:t>
            </a:r>
            <a:r>
              <a:rPr lang="zh-CN" altLang="en-US" sz="3200" b="1" dirty="0">
                <a:latin typeface="+mn-ea"/>
                <a:ea typeface="+mn-ea"/>
              </a:rPr>
              <a:t>、有利于体表和外界进行气体交换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  C</a:t>
            </a:r>
            <a:r>
              <a:rPr lang="zh-CN" altLang="en-US" sz="3200" b="1" dirty="0">
                <a:latin typeface="+mn-ea"/>
                <a:ea typeface="+mn-ea"/>
              </a:rPr>
              <a:t>、减少游泳时的阻力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  D</a:t>
            </a:r>
            <a:r>
              <a:rPr lang="zh-CN" altLang="en-US" sz="3200" b="1" dirty="0">
                <a:latin typeface="+mn-ea"/>
                <a:ea typeface="+mn-ea"/>
              </a:rPr>
              <a:t>、适应水中生活，运动灵活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3</a:t>
            </a:r>
            <a:r>
              <a:rPr lang="zh-CN" altLang="en-US" sz="3200" b="1" dirty="0">
                <a:latin typeface="+mn-ea"/>
                <a:ea typeface="+mn-ea"/>
              </a:rPr>
              <a:t>、在动物进化过程中，真正的陆生动物开始于（ ）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  A</a:t>
            </a:r>
            <a:r>
              <a:rPr lang="zh-CN" altLang="en-US" sz="3200" b="1" dirty="0">
                <a:latin typeface="+mn-ea"/>
                <a:ea typeface="+mn-ea"/>
              </a:rPr>
              <a:t>、两栖类  </a:t>
            </a:r>
            <a:r>
              <a:rPr lang="en-US" altLang="zh-CN" sz="3200" b="1" dirty="0">
                <a:latin typeface="+mn-ea"/>
                <a:ea typeface="+mn-ea"/>
              </a:rPr>
              <a:t>B</a:t>
            </a:r>
            <a:r>
              <a:rPr lang="zh-CN" altLang="en-US" sz="3200" b="1" dirty="0">
                <a:latin typeface="+mn-ea"/>
                <a:ea typeface="+mn-ea"/>
              </a:rPr>
              <a:t>、鸟类  </a:t>
            </a:r>
            <a:r>
              <a:rPr lang="en-US" altLang="zh-CN" sz="3200" b="1" dirty="0">
                <a:latin typeface="+mn-ea"/>
                <a:ea typeface="+mn-ea"/>
              </a:rPr>
              <a:t>C</a:t>
            </a:r>
            <a:r>
              <a:rPr lang="zh-CN" altLang="en-US" sz="3200" b="1" dirty="0">
                <a:latin typeface="+mn-ea"/>
                <a:ea typeface="+mn-ea"/>
              </a:rPr>
              <a:t>、爬行类  </a:t>
            </a:r>
            <a:r>
              <a:rPr lang="en-US" altLang="zh-CN" sz="3200" b="1" dirty="0">
                <a:latin typeface="+mn-ea"/>
                <a:ea typeface="+mn-ea"/>
              </a:rPr>
              <a:t>D</a:t>
            </a:r>
            <a:r>
              <a:rPr lang="zh-CN" altLang="en-US" sz="3200" b="1" dirty="0">
                <a:latin typeface="+mn-ea"/>
                <a:ea typeface="+mn-ea"/>
              </a:rPr>
              <a:t>、哺乳类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786688" y="714375"/>
            <a:ext cx="6286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FF0000"/>
                </a:solidFill>
              </a:rPr>
              <a:t>A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334250" y="2098675"/>
            <a:ext cx="595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FF0000"/>
                </a:solidFill>
              </a:rPr>
              <a:t>B</a:t>
            </a:r>
            <a:endParaRPr lang="zh-CN" altLang="en-US" sz="480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43913" y="4643438"/>
            <a:ext cx="6286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FF0000"/>
                </a:solidFill>
              </a:rPr>
              <a:t>C</a:t>
            </a:r>
            <a:endParaRPr lang="zh-CN" altLang="en-US" sz="4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0" y="1196975"/>
            <a:ext cx="8532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/>
              <a:t>（</a:t>
            </a:r>
            <a:r>
              <a:rPr lang="en-US" altLang="zh-CN" sz="3200" b="1"/>
              <a:t>1</a:t>
            </a:r>
            <a:r>
              <a:rPr lang="zh-CN" altLang="en-US" sz="3200" b="1"/>
              <a:t>）观察青蛙成体的身体分为哪几个部分？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0" y="1989138"/>
            <a:ext cx="867568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       </a:t>
            </a:r>
            <a:r>
              <a:rPr lang="zh-CN" altLang="en-US" sz="3200" b="1"/>
              <a:t>青蛙的身体分为</a:t>
            </a:r>
            <a:r>
              <a:rPr lang="zh-CN" altLang="en-US" sz="3200" b="1" u="sng"/>
              <a:t>            </a:t>
            </a:r>
            <a:r>
              <a:rPr lang="zh-CN" altLang="en-US" sz="3200" b="1"/>
              <a:t>、</a:t>
            </a:r>
            <a:r>
              <a:rPr lang="zh-CN" altLang="en-US" sz="3200" b="1" u="sng"/>
              <a:t>          </a:t>
            </a:r>
            <a:r>
              <a:rPr lang="zh-CN" altLang="en-US" sz="3200" b="1"/>
              <a:t>、</a:t>
            </a:r>
            <a:r>
              <a:rPr lang="zh-CN" altLang="en-US" sz="3200" b="1" u="sng"/>
              <a:t>           </a:t>
            </a:r>
            <a:r>
              <a:rPr lang="zh-CN" altLang="en-US" sz="3200" b="1"/>
              <a:t> 三部分，没有</a:t>
            </a:r>
            <a:r>
              <a:rPr lang="zh-CN" altLang="en-US" sz="3200" b="1" u="sng"/>
              <a:t>               </a:t>
            </a:r>
            <a:r>
              <a:rPr lang="zh-CN" altLang="en-US" sz="3200" b="1"/>
              <a:t> 和</a:t>
            </a:r>
            <a:r>
              <a:rPr lang="zh-CN" altLang="en-US" sz="3200" b="1" u="sng"/>
              <a:t>               </a:t>
            </a:r>
            <a:r>
              <a:rPr lang="zh-CN" altLang="en-US" sz="3200" b="1"/>
              <a:t>。    </a:t>
            </a:r>
            <a:r>
              <a:rPr lang="zh-CN" altLang="en-US" sz="3200" b="1" u="sng"/>
              <a:t>      </a:t>
            </a:r>
            <a:endParaRPr lang="zh-CN" altLang="en-US" sz="3200" b="1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000375"/>
            <a:ext cx="43910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57188" y="285750"/>
            <a:ext cx="43576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一、两栖动物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86188" y="1785938"/>
            <a:ext cx="13160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头部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214938" y="1857375"/>
            <a:ext cx="1574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躯干部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072313" y="1792288"/>
            <a:ext cx="1211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四肢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57500" y="2357438"/>
            <a:ext cx="1214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颈部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000625" y="2357438"/>
            <a:ext cx="1211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尾部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  <p:bldP spid="12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1438" y="1030288"/>
            <a:ext cx="9220201" cy="3970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>
                <a:latin typeface="+mn-ea"/>
                <a:ea typeface="+mn-ea"/>
              </a:rPr>
              <a:t>4</a:t>
            </a:r>
            <a:r>
              <a:rPr lang="zh-CN" altLang="en-US" sz="3600" b="1" dirty="0">
                <a:latin typeface="+mn-ea"/>
                <a:ea typeface="+mn-ea"/>
              </a:rPr>
              <a:t>、蜥蜴的生殖和发育的特点是（    ）</a:t>
            </a:r>
            <a:endParaRPr lang="en-US" altLang="zh-CN" sz="36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600" b="1" dirty="0">
                <a:latin typeface="+mn-ea"/>
                <a:ea typeface="+mn-ea"/>
              </a:rPr>
              <a:t>  A</a:t>
            </a:r>
            <a:r>
              <a:rPr lang="zh-CN" altLang="en-US" sz="3600" b="1" dirty="0">
                <a:latin typeface="+mn-ea"/>
                <a:ea typeface="+mn-ea"/>
              </a:rPr>
              <a:t>、体外受精，受精卵由雌蜥蜴孵化</a:t>
            </a:r>
            <a:endParaRPr lang="en-US" altLang="zh-CN" sz="36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600" b="1" dirty="0">
                <a:latin typeface="+mn-ea"/>
                <a:ea typeface="+mn-ea"/>
              </a:rPr>
              <a:t>  B</a:t>
            </a:r>
            <a:r>
              <a:rPr lang="zh-CN" altLang="en-US" sz="3600" b="1" dirty="0">
                <a:latin typeface="+mn-ea"/>
                <a:ea typeface="+mn-ea"/>
              </a:rPr>
              <a:t>、体外受精，受精卵借太阳光的温度孵化</a:t>
            </a:r>
            <a:endParaRPr lang="en-US" altLang="zh-CN" sz="36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600" b="1" dirty="0">
                <a:latin typeface="+mn-ea"/>
                <a:ea typeface="+mn-ea"/>
              </a:rPr>
              <a:t>  C</a:t>
            </a:r>
            <a:r>
              <a:rPr lang="zh-CN" altLang="en-US" sz="3600" b="1" dirty="0">
                <a:latin typeface="+mn-ea"/>
                <a:ea typeface="+mn-ea"/>
              </a:rPr>
              <a:t>、体内受精，卵具坚韧的卵壳，生殖发育</a:t>
            </a:r>
            <a:endParaRPr lang="en-US" altLang="zh-CN" sz="36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600" b="1" dirty="0">
                <a:latin typeface="+mn-ea"/>
                <a:ea typeface="+mn-ea"/>
              </a:rPr>
              <a:t>    </a:t>
            </a:r>
            <a:r>
              <a:rPr lang="zh-CN" altLang="en-US" sz="3600" b="1" dirty="0">
                <a:latin typeface="+mn-ea"/>
                <a:ea typeface="+mn-ea"/>
              </a:rPr>
              <a:t>离不开水</a:t>
            </a:r>
            <a:endParaRPr lang="en-US" altLang="zh-CN" sz="36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600" b="1" dirty="0">
                <a:latin typeface="+mn-ea"/>
                <a:ea typeface="+mn-ea"/>
              </a:rPr>
              <a:t>  D</a:t>
            </a:r>
            <a:r>
              <a:rPr lang="zh-CN" altLang="en-US" sz="3600" b="1" dirty="0">
                <a:latin typeface="+mn-ea"/>
                <a:ea typeface="+mn-ea"/>
              </a:rPr>
              <a:t>、体内受精，卵具坚韧的卵壳，生殖发育</a:t>
            </a:r>
            <a:endParaRPr lang="en-US" altLang="zh-CN" sz="3600" b="1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3600" b="1" dirty="0">
                <a:latin typeface="+mn-ea"/>
                <a:ea typeface="+mn-ea"/>
              </a:rPr>
              <a:t>    </a:t>
            </a:r>
            <a:r>
              <a:rPr lang="zh-CN" altLang="en-US" sz="3600" b="1" dirty="0">
                <a:latin typeface="+mn-ea"/>
                <a:ea typeface="+mn-ea"/>
              </a:rPr>
              <a:t>脱离水的限制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00850" y="1027113"/>
            <a:ext cx="6286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FF0000"/>
                </a:solidFill>
              </a:rPr>
              <a:t>D</a:t>
            </a:r>
            <a:endParaRPr lang="zh-CN" altLang="en-US" sz="4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857250" y="1071563"/>
            <a:ext cx="71374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作业：</a:t>
            </a:r>
            <a:endParaRPr lang="en-US" altLang="zh-CN" sz="40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/>
            <a:endParaRPr lang="en-US" altLang="zh-CN" sz="40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书本</a:t>
            </a:r>
            <a:r>
              <a:rPr lang="en-US" altLang="zh-CN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P29</a:t>
            </a:r>
            <a:r>
              <a:rPr lang="zh-CN" altLang="en-US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题、第</a:t>
            </a:r>
            <a:r>
              <a:rPr lang="en-US" altLang="zh-CN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题</a:t>
            </a:r>
            <a:endParaRPr lang="en-US" altLang="zh-CN" sz="40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/>
            <a:endParaRPr lang="en-US" altLang="zh-CN" sz="40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附加：</a:t>
            </a:r>
            <a:r>
              <a:rPr lang="en-US" altLang="zh-CN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、两栖动物的主要特征</a:t>
            </a:r>
            <a:endParaRPr lang="en-US" altLang="zh-CN" sz="40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/>
            <a:endParaRPr lang="en-US" altLang="zh-CN" sz="40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/>
            <a:r>
              <a:rPr lang="en-US" altLang="zh-CN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 4</a:t>
            </a:r>
            <a:r>
              <a:rPr lang="zh-CN" altLang="en-US" sz="40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、爬行动物的主要特征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2"/>
          <p:cNvSpPr txBox="1">
            <a:spLocks noChangeArrowheads="1"/>
          </p:cNvSpPr>
          <p:nvPr/>
        </p:nvSpPr>
        <p:spPr bwMode="auto">
          <a:xfrm>
            <a:off x="1042988" y="260350"/>
            <a:ext cx="3600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长城特圆体" pitchFamily="49" charset="-122"/>
                <a:ea typeface="长城特圆体" pitchFamily="49" charset="-122"/>
              </a:rPr>
              <a:t>五、课本练习</a:t>
            </a:r>
          </a:p>
        </p:txBody>
      </p:sp>
      <p:sp>
        <p:nvSpPr>
          <p:cNvPr id="137259" name="Text Box 43"/>
          <p:cNvSpPr txBox="1">
            <a:spLocks noChangeArrowheads="1"/>
          </p:cNvSpPr>
          <p:nvPr/>
        </p:nvSpPr>
        <p:spPr bwMode="auto">
          <a:xfrm>
            <a:off x="1403350" y="908050"/>
            <a:ext cx="12239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0000FF"/>
                </a:solidFill>
              </a:rPr>
              <a:t>P</a:t>
            </a:r>
            <a:r>
              <a:rPr lang="en-US" altLang="zh-CN" sz="2800" b="1" baseline="-25000">
                <a:solidFill>
                  <a:srgbClr val="0000FF"/>
                </a:solidFill>
              </a:rPr>
              <a:t>29</a:t>
            </a:r>
            <a:r>
              <a:rPr lang="en-US" altLang="en-US" sz="28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</a:t>
            </a:r>
            <a:r>
              <a:rPr lang="en-US" altLang="zh-CN" sz="2800">
                <a:latin typeface="交通标志专用字体" pitchFamily="2" charset="-122"/>
                <a:ea typeface="交通标志专用字体" pitchFamily="2" charset="-122"/>
              </a:rPr>
              <a:t>1</a:t>
            </a: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、</a:t>
            </a:r>
          </a:p>
        </p:txBody>
      </p:sp>
      <p:sp>
        <p:nvSpPr>
          <p:cNvPr id="137260" name="Text Box 44"/>
          <p:cNvSpPr txBox="1">
            <a:spLocks noChangeArrowheads="1"/>
          </p:cNvSpPr>
          <p:nvPr/>
        </p:nvSpPr>
        <p:spPr bwMode="auto">
          <a:xfrm>
            <a:off x="2339975" y="908050"/>
            <a:ext cx="4248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（</a:t>
            </a:r>
            <a:r>
              <a:rPr lang="en-US" altLang="zh-CN" sz="2800">
                <a:latin typeface="交通标志专用字体" pitchFamily="2" charset="-122"/>
                <a:ea typeface="交通标志专用字体" pitchFamily="2" charset="-122"/>
              </a:rPr>
              <a:t>×</a:t>
            </a: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）（</a:t>
            </a:r>
            <a:r>
              <a:rPr lang="en-US" altLang="zh-CN" sz="2800">
                <a:latin typeface="交通标志专用字体" pitchFamily="2" charset="-122"/>
                <a:ea typeface="交通标志专用字体" pitchFamily="2" charset="-122"/>
              </a:rPr>
              <a:t>×)  </a:t>
            </a: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（</a:t>
            </a:r>
            <a:r>
              <a:rPr lang="en-US" altLang="zh-CN" sz="2800">
                <a:latin typeface="交通标志专用字体" pitchFamily="2" charset="-122"/>
                <a:ea typeface="交通标志专用字体" pitchFamily="2" charset="-122"/>
              </a:rPr>
              <a:t>√</a:t>
            </a: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）</a:t>
            </a:r>
            <a:endParaRPr lang="en-US" altLang="zh-CN" sz="2800">
              <a:latin typeface="交通标志专用字体" pitchFamily="2" charset="-122"/>
              <a:ea typeface="交通标志专用字体" pitchFamily="2" charset="-122"/>
            </a:endParaRPr>
          </a:p>
        </p:txBody>
      </p:sp>
      <p:sp>
        <p:nvSpPr>
          <p:cNvPr id="137261" name="Text Box 45"/>
          <p:cNvSpPr txBox="1">
            <a:spLocks noChangeArrowheads="1"/>
          </p:cNvSpPr>
          <p:nvPr/>
        </p:nvSpPr>
        <p:spPr bwMode="auto">
          <a:xfrm>
            <a:off x="1404938" y="2278063"/>
            <a:ext cx="12239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0000FF"/>
                </a:solidFill>
              </a:rPr>
              <a:t>P</a:t>
            </a:r>
            <a:r>
              <a:rPr lang="en-US" altLang="zh-CN" sz="2800" b="1" baseline="-25000">
                <a:solidFill>
                  <a:srgbClr val="0000FF"/>
                </a:solidFill>
              </a:rPr>
              <a:t>29</a:t>
            </a:r>
            <a:r>
              <a:rPr lang="en-US" altLang="en-US" sz="28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</a:t>
            </a:r>
            <a:r>
              <a:rPr lang="en-US" altLang="zh-CN" sz="2800">
                <a:latin typeface="交通标志专用字体" pitchFamily="2" charset="-122"/>
                <a:ea typeface="交通标志专用字体" pitchFamily="2" charset="-122"/>
              </a:rPr>
              <a:t>2</a:t>
            </a: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、</a:t>
            </a:r>
          </a:p>
        </p:txBody>
      </p:sp>
      <p:pic>
        <p:nvPicPr>
          <p:cNvPr id="137262" name="Picture 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700213"/>
            <a:ext cx="1901825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63" name="Text Box 47"/>
          <p:cNvSpPr txBox="1">
            <a:spLocks noChangeArrowheads="1"/>
          </p:cNvSpPr>
          <p:nvPr/>
        </p:nvSpPr>
        <p:spPr bwMode="auto">
          <a:xfrm>
            <a:off x="1404938" y="3500438"/>
            <a:ext cx="12239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0000FF"/>
                </a:solidFill>
              </a:rPr>
              <a:t>P</a:t>
            </a:r>
            <a:r>
              <a:rPr lang="en-US" altLang="zh-CN" sz="2800" b="1" baseline="-25000">
                <a:solidFill>
                  <a:srgbClr val="0000FF"/>
                </a:solidFill>
              </a:rPr>
              <a:t>29</a:t>
            </a:r>
            <a:r>
              <a:rPr lang="en-US" altLang="en-US" sz="28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</a:t>
            </a:r>
            <a:r>
              <a:rPr lang="en-US" altLang="zh-CN" sz="2800">
                <a:latin typeface="交通标志专用字体" pitchFamily="2" charset="-122"/>
                <a:ea typeface="交通标志专用字体" pitchFamily="2" charset="-122"/>
              </a:rPr>
              <a:t>3</a:t>
            </a: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、</a:t>
            </a:r>
          </a:p>
        </p:txBody>
      </p:sp>
      <p:sp>
        <p:nvSpPr>
          <p:cNvPr id="137264" name="Text Box 48"/>
          <p:cNvSpPr txBox="1">
            <a:spLocks noChangeArrowheads="1"/>
          </p:cNvSpPr>
          <p:nvPr/>
        </p:nvSpPr>
        <p:spPr bwMode="auto">
          <a:xfrm>
            <a:off x="1404938" y="4221163"/>
            <a:ext cx="12239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0000FF"/>
                </a:solidFill>
              </a:rPr>
              <a:t>P</a:t>
            </a:r>
            <a:r>
              <a:rPr lang="en-US" altLang="zh-CN" sz="2800" b="1" baseline="-25000">
                <a:solidFill>
                  <a:srgbClr val="0000FF"/>
                </a:solidFill>
              </a:rPr>
              <a:t>29</a:t>
            </a:r>
            <a:r>
              <a:rPr lang="en-US" altLang="en-US" sz="28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</a:t>
            </a:r>
            <a:r>
              <a:rPr lang="en-US" altLang="zh-CN" sz="2800">
                <a:latin typeface="交通标志专用字体" pitchFamily="2" charset="-122"/>
                <a:ea typeface="交通标志专用字体" pitchFamily="2" charset="-122"/>
              </a:rPr>
              <a:t>4</a:t>
            </a: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、</a:t>
            </a:r>
          </a:p>
        </p:txBody>
      </p:sp>
      <p:sp>
        <p:nvSpPr>
          <p:cNvPr id="137265" name="Text Box 49"/>
          <p:cNvSpPr txBox="1">
            <a:spLocks noChangeArrowheads="1"/>
          </p:cNvSpPr>
          <p:nvPr/>
        </p:nvSpPr>
        <p:spPr bwMode="auto">
          <a:xfrm>
            <a:off x="1404938" y="5013325"/>
            <a:ext cx="12239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0000FF"/>
                </a:solidFill>
              </a:rPr>
              <a:t>P</a:t>
            </a:r>
            <a:r>
              <a:rPr lang="en-US" altLang="zh-CN" sz="2800" b="1" baseline="-25000">
                <a:solidFill>
                  <a:srgbClr val="0000FF"/>
                </a:solidFill>
              </a:rPr>
              <a:t>29</a:t>
            </a:r>
            <a:r>
              <a:rPr lang="en-US" altLang="en-US" sz="2800">
                <a:solidFill>
                  <a:srgbClr val="0000FF"/>
                </a:solidFill>
                <a:latin typeface="交通标志专用字体" pitchFamily="2" charset="-122"/>
                <a:ea typeface="交通标志专用字体" pitchFamily="2" charset="-122"/>
              </a:rPr>
              <a:t> </a:t>
            </a:r>
            <a:r>
              <a:rPr lang="en-US" altLang="zh-CN" sz="2800">
                <a:latin typeface="交通标志专用字体" pitchFamily="2" charset="-122"/>
                <a:ea typeface="交通标志专用字体" pitchFamily="2" charset="-122"/>
              </a:rPr>
              <a:t>5</a:t>
            </a: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、</a:t>
            </a:r>
          </a:p>
        </p:txBody>
      </p:sp>
      <p:sp>
        <p:nvSpPr>
          <p:cNvPr id="137266" name="Text Box 50"/>
          <p:cNvSpPr txBox="1">
            <a:spLocks noChangeArrowheads="1"/>
          </p:cNvSpPr>
          <p:nvPr/>
        </p:nvSpPr>
        <p:spPr bwMode="auto">
          <a:xfrm>
            <a:off x="2700338" y="3573463"/>
            <a:ext cx="45370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分布着大量的毛细血管</a:t>
            </a:r>
            <a:endParaRPr lang="en-US" altLang="zh-CN" sz="2800">
              <a:latin typeface="交通标志专用字体" pitchFamily="2" charset="-122"/>
              <a:ea typeface="交通标志专用字体" pitchFamily="2" charset="-122"/>
            </a:endParaRPr>
          </a:p>
        </p:txBody>
      </p:sp>
      <p:sp>
        <p:nvSpPr>
          <p:cNvPr id="137267" name="Text Box 51"/>
          <p:cNvSpPr txBox="1">
            <a:spLocks noChangeArrowheads="1"/>
          </p:cNvSpPr>
          <p:nvPr/>
        </p:nvSpPr>
        <p:spPr bwMode="auto">
          <a:xfrm>
            <a:off x="2700338" y="4221163"/>
            <a:ext cx="54721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体表覆盖角质的鳞片，用肺呼吸</a:t>
            </a:r>
          </a:p>
        </p:txBody>
      </p:sp>
      <p:sp>
        <p:nvSpPr>
          <p:cNvPr id="137268" name="Text Box 52"/>
          <p:cNvSpPr txBox="1">
            <a:spLocks noChangeArrowheads="1"/>
          </p:cNvSpPr>
          <p:nvPr/>
        </p:nvSpPr>
        <p:spPr bwMode="auto">
          <a:xfrm>
            <a:off x="2628900" y="5086350"/>
            <a:ext cx="5688013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>
                <a:latin typeface="交通标志专用字体" pitchFamily="2" charset="-122"/>
                <a:ea typeface="交通标志专用字体" pitchFamily="2" charset="-122"/>
              </a:rPr>
              <a:t>大量使用农药化肥导致水域污染，另外还有滥捕乱杀</a:t>
            </a:r>
            <a:endParaRPr lang="en-US" altLang="zh-CN" sz="2800">
              <a:latin typeface="交通标志专用字体" pitchFamily="2" charset="-122"/>
              <a:ea typeface="交通标志专用字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7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7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7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7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7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7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7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7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7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7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7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7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59" grpId="0"/>
      <p:bldP spid="137261" grpId="0"/>
      <p:bldP spid="137263" grpId="0"/>
      <p:bldP spid="137264" grpId="0"/>
      <p:bldP spid="1372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142875"/>
            <a:ext cx="86042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latin typeface="+mn-ea"/>
                <a:ea typeface="+mn-ea"/>
              </a:rPr>
              <a:t>（</a:t>
            </a:r>
            <a:r>
              <a:rPr lang="en-US" altLang="zh-CN" sz="3200" b="1" dirty="0">
                <a:latin typeface="+mn-ea"/>
                <a:ea typeface="+mn-ea"/>
              </a:rPr>
              <a:t>2</a:t>
            </a:r>
            <a:r>
              <a:rPr lang="zh-CN" altLang="en-US" sz="3200" b="1" dirty="0">
                <a:latin typeface="+mn-ea"/>
                <a:ea typeface="+mn-ea"/>
              </a:rPr>
              <a:t>）比较青蛙前后肢的差别，想一想，这与前  </a:t>
            </a:r>
          </a:p>
          <a:p>
            <a:pPr>
              <a:defRPr/>
            </a:pPr>
            <a:r>
              <a:rPr lang="zh-CN" altLang="en-US" sz="3200" b="1" dirty="0">
                <a:latin typeface="+mn-ea"/>
                <a:ea typeface="+mn-ea"/>
              </a:rPr>
              <a:t>         后肢的功能有什么关系？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57188" y="1285875"/>
            <a:ext cx="75612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accent2"/>
                </a:solidFill>
              </a:rPr>
              <a:t>前肢短小，可以支撑身体；后肢发达，趾间有</a:t>
            </a:r>
            <a:r>
              <a:rPr lang="zh-CN" altLang="en-US" sz="3200" b="1" u="sng">
                <a:solidFill>
                  <a:schemeClr val="accent2"/>
                </a:solidFill>
              </a:rPr>
              <a:t>           </a:t>
            </a:r>
            <a:r>
              <a:rPr lang="zh-CN" altLang="en-US" sz="3200" b="1">
                <a:solidFill>
                  <a:schemeClr val="accent2"/>
                </a:solidFill>
              </a:rPr>
              <a:t>，既能</a:t>
            </a:r>
            <a:r>
              <a:rPr lang="zh-CN" altLang="en-US" sz="3200" b="1" u="sng">
                <a:solidFill>
                  <a:schemeClr val="accent2"/>
                </a:solidFill>
              </a:rPr>
              <a:t>            </a:t>
            </a:r>
            <a:r>
              <a:rPr lang="zh-CN" altLang="en-US" sz="3200" b="1">
                <a:solidFill>
                  <a:schemeClr val="accent2"/>
                </a:solidFill>
              </a:rPr>
              <a:t>也能划水</a:t>
            </a:r>
            <a:r>
              <a:rPr lang="zh-CN" altLang="en-US" sz="3200" b="1" u="sng">
                <a:solidFill>
                  <a:schemeClr val="accent2"/>
                </a:solidFill>
              </a:rPr>
              <a:t>           </a:t>
            </a:r>
            <a:r>
              <a:rPr lang="zh-CN" altLang="en-US" sz="3200" b="1">
                <a:solidFill>
                  <a:schemeClr val="accent2"/>
                </a:solidFill>
              </a:rPr>
              <a:t>。</a:t>
            </a: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447800" y="1714500"/>
            <a:ext cx="695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蹼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3854450" y="1714500"/>
            <a:ext cx="16462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跳跃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928688" y="2214563"/>
            <a:ext cx="15001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游泳</a:t>
            </a:r>
          </a:p>
        </p:txBody>
      </p:sp>
      <p:pic>
        <p:nvPicPr>
          <p:cNvPr id="410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913" y="2286000"/>
            <a:ext cx="43910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571625"/>
            <a:ext cx="6858000" cy="552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60350"/>
            <a:ext cx="8316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latin typeface="+mn-ea"/>
                <a:ea typeface="+mn-ea"/>
              </a:rPr>
              <a:t>（</a:t>
            </a:r>
            <a:r>
              <a:rPr lang="en-US" altLang="zh-CN" sz="3600" b="1" dirty="0">
                <a:latin typeface="+mn-ea"/>
                <a:ea typeface="+mn-ea"/>
              </a:rPr>
              <a:t>3</a:t>
            </a:r>
            <a:r>
              <a:rPr lang="zh-CN" altLang="en-US" sz="3600" b="1" dirty="0">
                <a:latin typeface="+mn-ea"/>
                <a:ea typeface="+mn-ea"/>
              </a:rPr>
              <a:t>）仔细观察青蛙的头部有哪些器官？</a:t>
            </a:r>
          </a:p>
          <a:p>
            <a:pPr>
              <a:defRPr/>
            </a:pPr>
            <a:r>
              <a:rPr lang="zh-CN" altLang="en-US" sz="3600" b="1" dirty="0">
                <a:latin typeface="+mn-ea"/>
                <a:ea typeface="+mn-ea"/>
              </a:rPr>
              <a:t>         分别有什么作用？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1557338"/>
            <a:ext cx="8713788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头部前端有一对</a:t>
            </a:r>
            <a:r>
              <a:rPr lang="zh-CN" altLang="en-US" sz="40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，是气体进出肺的通道。</a:t>
            </a:r>
          </a:p>
          <a:p>
            <a:pPr>
              <a:defRPr/>
            </a:pPr>
            <a:r>
              <a:rPr lang="zh-CN" altLang="en-US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口中有</a:t>
            </a:r>
            <a:r>
              <a:rPr lang="zh-CN" altLang="en-US" sz="40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，没有牙齿。</a:t>
            </a:r>
          </a:p>
          <a:p>
            <a:pPr>
              <a:defRPr/>
            </a:pPr>
            <a:r>
              <a:rPr lang="zh-CN" altLang="en-US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有一对眼睛，眼睛后方有一对</a:t>
            </a:r>
            <a:r>
              <a:rPr lang="zh-CN" altLang="en-US" sz="40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           </a:t>
            </a:r>
            <a:r>
              <a:rPr lang="zh-CN" altLang="en-US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，可以感知声波。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02088" y="1428750"/>
            <a:ext cx="1214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鼻孔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908175" y="2720975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舌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643063" y="4062413"/>
            <a:ext cx="1214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鼓膜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0" y="5207000"/>
            <a:ext cx="8316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（</a:t>
            </a:r>
            <a:r>
              <a:rPr lang="en-US" altLang="zh-CN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4</a:t>
            </a:r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）青蛙的呼吸是怎样的了？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ChangeArrowheads="1"/>
          </p:cNvSpPr>
          <p:nvPr/>
        </p:nvSpPr>
        <p:spPr bwMode="auto">
          <a:xfrm>
            <a:off x="428625" y="692150"/>
            <a:ext cx="84296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600" b="1" dirty="0">
                <a:latin typeface="+mn-ea"/>
                <a:ea typeface="+mn-ea"/>
              </a:rPr>
              <a:t>（</a:t>
            </a:r>
            <a:r>
              <a:rPr lang="en-US" altLang="zh-CN" sz="3600" b="1" dirty="0">
                <a:latin typeface="+mn-ea"/>
                <a:ea typeface="+mn-ea"/>
              </a:rPr>
              <a:t>5</a:t>
            </a:r>
            <a:r>
              <a:rPr lang="zh-CN" altLang="en-US" sz="3600" b="1" dirty="0">
                <a:latin typeface="+mn-ea"/>
                <a:ea typeface="+mn-ea"/>
              </a:rPr>
              <a:t>）青蛙为什么既能在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</a:rPr>
              <a:t>陆地上生活</a:t>
            </a:r>
            <a:r>
              <a:rPr lang="zh-CN" altLang="en-US" sz="3600" b="1" dirty="0">
                <a:latin typeface="+mn-ea"/>
                <a:ea typeface="+mn-ea"/>
              </a:rPr>
              <a:t>，也能在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</a:rPr>
              <a:t>水中活动</a:t>
            </a:r>
            <a:r>
              <a:rPr lang="zh-CN" altLang="en-US" sz="3600" b="1" dirty="0">
                <a:latin typeface="+mn-ea"/>
                <a:ea typeface="+mn-ea"/>
              </a:rPr>
              <a:t>？</a:t>
            </a:r>
            <a:r>
              <a:rPr lang="en-US" altLang="zh-CN" sz="3600" b="1" dirty="0">
                <a:latin typeface="+mn-ea"/>
                <a:ea typeface="+mn-ea"/>
              </a:rPr>
              <a:t> </a:t>
            </a:r>
          </a:p>
        </p:txBody>
      </p:sp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0" y="2636838"/>
            <a:ext cx="84296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      ◎ 前肢短支撑，后肢长跳跃、有璞划水；  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      ◎ 能用肺呼吸 。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ChangeArrowheads="1"/>
          </p:cNvSpPr>
          <p:nvPr/>
        </p:nvSpPr>
        <p:spPr bwMode="auto">
          <a:xfrm>
            <a:off x="971550" y="188913"/>
            <a:ext cx="756126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ea typeface="长城特圆体" pitchFamily="49" charset="-122"/>
              </a:rPr>
              <a:t>比较蝌蚪和青蛙认识两栖动物</a:t>
            </a:r>
          </a:p>
        </p:txBody>
      </p:sp>
      <p:pic>
        <p:nvPicPr>
          <p:cNvPr id="134154" name="Picture 10" descr="青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125538"/>
            <a:ext cx="7343775" cy="516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52c9dba5b0083ad67a4c9999f4e4c90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916113"/>
            <a:ext cx="6985000" cy="40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187450" y="404813"/>
            <a:ext cx="72374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latin typeface="长城特圆体" pitchFamily="49" charset="-122"/>
                <a:ea typeface="长城特圆体" pitchFamily="49" charset="-122"/>
              </a:rPr>
              <a:t>其他两栖动物：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长城特圆体" pitchFamily="49" charset="-122"/>
                <a:ea typeface="长城特圆体" pitchFamily="49" charset="-122"/>
              </a:rPr>
              <a:t>      </a:t>
            </a:r>
            <a:r>
              <a:rPr lang="zh-CN" altLang="en-US" sz="3200" b="1">
                <a:solidFill>
                  <a:srgbClr val="FF0000"/>
                </a:solidFill>
                <a:latin typeface="交通标志专用字体" pitchFamily="2" charset="-122"/>
                <a:ea typeface="交通标志专用字体" pitchFamily="2" charset="-122"/>
              </a:rPr>
              <a:t>蟾蜍</a:t>
            </a:r>
            <a:r>
              <a:rPr lang="zh-CN" altLang="en-US" sz="3200" b="1">
                <a:latin typeface="交通标志专用字体" pitchFamily="2" charset="-122"/>
                <a:ea typeface="交通标志专用字体" pitchFamily="2" charset="-122"/>
              </a:rPr>
              <a:t>、大鲵、蝾螈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a82f6196a0d42b4c1b9fec8e851c35a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916113"/>
            <a:ext cx="69850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187450" y="404813"/>
            <a:ext cx="72374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latin typeface="长城特圆体" pitchFamily="49" charset="-122"/>
                <a:ea typeface="长城特圆体" pitchFamily="49" charset="-122"/>
              </a:rPr>
              <a:t>其他两栖动物：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长城特圆体" pitchFamily="49" charset="-122"/>
                <a:ea typeface="长城特圆体" pitchFamily="49" charset="-122"/>
              </a:rPr>
              <a:t>      </a:t>
            </a:r>
            <a:r>
              <a:rPr lang="zh-CN" altLang="en-US" sz="3200" b="1">
                <a:latin typeface="交通标志专用字体" pitchFamily="2" charset="-122"/>
                <a:ea typeface="交通标志专用字体" pitchFamily="2" charset="-122"/>
              </a:rPr>
              <a:t>蟾蜍、</a:t>
            </a:r>
            <a:r>
              <a:rPr lang="zh-CN" altLang="en-US" sz="3200" b="1">
                <a:solidFill>
                  <a:srgbClr val="FF0000"/>
                </a:solidFill>
                <a:latin typeface="交通标志专用字体" pitchFamily="2" charset="-122"/>
                <a:ea typeface="交通标志专用字体" pitchFamily="2" charset="-122"/>
              </a:rPr>
              <a:t>大鲵</a:t>
            </a:r>
            <a:r>
              <a:rPr lang="zh-CN" altLang="en-US" sz="3200" b="1">
                <a:latin typeface="交通标志专用字体" pitchFamily="2" charset="-122"/>
                <a:ea typeface="交通标志专用字体" pitchFamily="2" charset="-122"/>
              </a:rPr>
              <a:t>、蝾螈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蝾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916113"/>
            <a:ext cx="69850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187450" y="404813"/>
            <a:ext cx="72374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latin typeface="长城特圆体" pitchFamily="49" charset="-122"/>
                <a:ea typeface="长城特圆体" pitchFamily="49" charset="-122"/>
              </a:rPr>
              <a:t>其他两栖动物：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长城特圆体" pitchFamily="49" charset="-122"/>
                <a:ea typeface="长城特圆体" pitchFamily="49" charset="-122"/>
              </a:rPr>
              <a:t>      </a:t>
            </a:r>
            <a:r>
              <a:rPr lang="zh-CN" altLang="en-US" sz="3200" b="1">
                <a:latin typeface="交通标志专用字体" pitchFamily="2" charset="-122"/>
                <a:ea typeface="交通标志专用字体" pitchFamily="2" charset="-122"/>
              </a:rPr>
              <a:t>蟾蜍、大鲵、</a:t>
            </a:r>
            <a:r>
              <a:rPr lang="zh-CN" altLang="en-US" sz="3200" b="1">
                <a:solidFill>
                  <a:srgbClr val="FF0000"/>
                </a:solidFill>
                <a:latin typeface="交通标志专用字体" pitchFamily="2" charset="-122"/>
                <a:ea typeface="交通标志专用字体" pitchFamily="2" charset="-122"/>
              </a:rPr>
              <a:t>蝾螈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董市老酒">
  <a:themeElements>
    <a:clrScheme name="董市老酒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董市老酒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董市老酒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董市老酒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董市老酒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董市老酒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董市老酒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董市老酒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董市老酒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董市老酒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董市老酒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董市老酒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董市老酒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董市老酒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1719</TotalTime>
  <Pages>0</Pages>
  <Words>859</Words>
  <Characters>0</Characters>
  <Application>Microsoft Office PowerPoint</Application>
  <DocSecurity>0</DocSecurity>
  <PresentationFormat>全屏显示(4:3)</PresentationFormat>
  <Lines>0</Lines>
  <Paragraphs>137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Arial</vt:lpstr>
      <vt:lpstr>宋体</vt:lpstr>
      <vt:lpstr>Calibri</vt:lpstr>
      <vt:lpstr>黑体</vt:lpstr>
      <vt:lpstr>楷体</vt:lpstr>
      <vt:lpstr>仿宋</vt:lpstr>
      <vt:lpstr>长城特圆体</vt:lpstr>
      <vt:lpstr>交通标志专用字体</vt:lpstr>
      <vt:lpstr>方正楷体简体</vt:lpstr>
      <vt:lpstr>楷体_GB2312</vt:lpstr>
      <vt:lpstr>董市老酒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iMatch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新中国教育出版事业从这里开始</dc:title>
  <dc:creator>koala</dc:creator>
  <cp:lastModifiedBy>user</cp:lastModifiedBy>
  <cp:revision>161</cp:revision>
  <cp:lastPrinted>1899-12-30T00:00:00Z</cp:lastPrinted>
  <dcterms:created xsi:type="dcterms:W3CDTF">2010-05-18T08:38:56Z</dcterms:created>
  <dcterms:modified xsi:type="dcterms:W3CDTF">2015-08-25T09:41:45Z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